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4660"/>
  </p:normalViewPr>
  <p:slideViewPr>
    <p:cSldViewPr snapToGrid="0">
      <p:cViewPr varScale="1">
        <p:scale>
          <a:sx n="67" d="100"/>
          <a:sy n="67" d="100"/>
        </p:scale>
        <p:origin x="85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MX"/>
              <a:t>Haz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5/21/2025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s-MX" dirty="0"/>
              <a:t>Haz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5/21/2025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s-MX" dirty="0"/>
              <a:t>Haz clic en el icono para agregar una imagen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s-MX" dirty="0"/>
              <a:t>Haz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s-MX" dirty="0"/>
              <a:t>Haz clic en el icono para agregar una imagen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5/21/2025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5/21/2025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5/21/2025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5/21/2025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MX" dirty="0"/>
              <a:t>Haz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5/21/2025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cout.es/dia-de-internet-segura/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unicef.org/es/end-violence/ciberacoso-que-es-y-como-detenerlo" TargetMode="External"/><Relationship Id="rId7" Type="http://schemas.openxmlformats.org/officeDocument/2006/relationships/hyperlink" Target="https://revista.seguridad.unam.mx/numero-09/consejos-para-una-navegaci%C3%B3n-segura" TargetMode="External"/><Relationship Id="rId2" Type="http://schemas.openxmlformats.org/officeDocument/2006/relationships/hyperlink" Target="https://latam.kaspersky.com/resource-center/definitions/what-is-a-digital-footprint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incibe.es/ciudadania/tematicas/navegacion" TargetMode="External"/><Relationship Id="rId5" Type="http://schemas.openxmlformats.org/officeDocument/2006/relationships/hyperlink" Target="https://www.mspy.com/es/blog/prevencion-del-ciberbullying-y-sexting" TargetMode="External"/><Relationship Id="rId4" Type="http://schemas.openxmlformats.org/officeDocument/2006/relationships/hyperlink" Target="https://protecciondatos-lopd.com/empresas/privacidad-digital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totem-project.org/es/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pngall.com/internet-png/download/64347" TargetMode="Externa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hyperlink" Target="https://www.euam-ukraine.eu/news/opinion/explanation-on-automated-fingerprints-identification-system/" TargetMode="External"/><Relationship Id="rId7" Type="http://schemas.openxmlformats.org/officeDocument/2006/relationships/image" Target="../media/image8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freepngimg.com/png/32447-technology-transparent-background" TargetMode="External"/><Relationship Id="rId5" Type="http://schemas.microsoft.com/office/2007/relationships/hdphoto" Target="../media/hdphoto2.wdp"/><Relationship Id="rId4" Type="http://schemas.openxmlformats.org/officeDocument/2006/relationships/image" Target="../media/image7.png"/><Relationship Id="rId9" Type="http://schemas.openxmlformats.org/officeDocument/2006/relationships/hyperlink" Target="https://freepngimg.com/png/63201-information-network-computer-internet-data-icon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7" Type="http://schemas.openxmlformats.org/officeDocument/2006/relationships/hyperlink" Target="https://www.julianmarquina.es/bitdefender-internet-security-2020-la-mejor-solucion-para-proteger-su-pc-y-proteger-la-privacidad/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microsoft.com/office/2007/relationships/hdphoto" Target="../media/hdphoto5.wdp"/><Relationship Id="rId5" Type="http://schemas.openxmlformats.org/officeDocument/2006/relationships/image" Target="../media/image10.png"/><Relationship Id="rId4" Type="http://schemas.openxmlformats.org/officeDocument/2006/relationships/hyperlink" Target="https://verasoul.com/que-es-la-privacidad-digital.html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5.jpg"/><Relationship Id="rId3" Type="http://schemas.microsoft.com/office/2007/relationships/hdphoto" Target="../media/hdphoto6.wdp"/><Relationship Id="rId7" Type="http://schemas.openxmlformats.org/officeDocument/2006/relationships/hyperlink" Target="https://humanas.blog.scielo.org/blog/2024/02/20/caracteristicas-motivacoes-e-consequencias-na-acao-dos-grupos-difusores-de-odio-on-line/" TargetMode="External"/><Relationship Id="rId12" Type="http://schemas.openxmlformats.org/officeDocument/2006/relationships/hyperlink" Target="https://materialeducativoparadocente.blogspot.com/2018/11/cyberbulling-guia-de-recursos-para.html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microsoft.com/office/2007/relationships/hdphoto" Target="../media/hdphoto7.wdp"/><Relationship Id="rId11" Type="http://schemas.openxmlformats.org/officeDocument/2006/relationships/image" Target="../media/image14.png"/><Relationship Id="rId5" Type="http://schemas.openxmlformats.org/officeDocument/2006/relationships/image" Target="../media/image12.png"/><Relationship Id="rId10" Type="http://schemas.openxmlformats.org/officeDocument/2006/relationships/hyperlink" Target="https://blog.formacionlanzanet.es/2016/03/del-bullying-al-ciberbullying.html" TargetMode="External"/><Relationship Id="rId4" Type="http://schemas.openxmlformats.org/officeDocument/2006/relationships/hyperlink" Target="https://primerasnoticias.com/2018/03/aumenta-sexting-entre-adolescentes/" TargetMode="External"/><Relationship Id="rId9" Type="http://schemas.microsoft.com/office/2007/relationships/hdphoto" Target="../media/hdphoto8.wdp"/><Relationship Id="rId14" Type="http://schemas.openxmlformats.org/officeDocument/2006/relationships/hyperlink" Target="https://alfabetizacionmediaticaydigital.blogspot.com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3.gobiernodecanarias.org/medusa/ecoescuela/familias/project/consejos-especificos-para-alumnado-educacion-secundaria-eso-bachillerato-fp/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freepik.es/icono/consejos_9908215" TargetMode="Externa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nvinilo.com/vinilos-decorativos/vinilo-10-normas-para-navegar-por-internet-13365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infosegurainfo.blogspot.com/" TargetMode="Externa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thinking-outside-the-box-33399/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1051704F-E212-F8CD-7925-05B4A5936B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425355" y="0"/>
            <a:ext cx="9766645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7126E39-381B-32A3-2E18-BBE590095B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6096000" cy="2108995"/>
          </a:xfrm>
        </p:spPr>
        <p:txBody>
          <a:bodyPr>
            <a:noAutofit/>
          </a:bodyPr>
          <a:lstStyle/>
          <a:p>
            <a:pPr algn="r"/>
            <a:r>
              <a:rPr lang="es-MX" b="1" cap="none" dirty="0">
                <a:solidFill>
                  <a:schemeClr val="accent4">
                    <a:lumMod val="75000"/>
                  </a:schemeClr>
                </a:solidFill>
                <a:latin typeface="Arial Rounded MT Bold" panose="020F0704030504030204" pitchFamily="34" charset="0"/>
                <a:cs typeface="Arial" panose="020B0604020202020204" pitchFamily="34" charset="0"/>
              </a:rPr>
              <a:t>¡Navegación segura</a:t>
            </a:r>
            <a:br>
              <a:rPr lang="es-MX" b="1" cap="none" dirty="0">
                <a:solidFill>
                  <a:schemeClr val="accent4">
                    <a:lumMod val="75000"/>
                  </a:schemeClr>
                </a:solidFill>
                <a:latin typeface="Arial Rounded MT Bold" panose="020F0704030504030204" pitchFamily="34" charset="0"/>
                <a:cs typeface="Arial" panose="020B0604020202020204" pitchFamily="34" charset="0"/>
              </a:rPr>
            </a:br>
            <a:r>
              <a:rPr lang="es-MX" b="1" cap="none" dirty="0">
                <a:solidFill>
                  <a:schemeClr val="accent4">
                    <a:lumMod val="75000"/>
                  </a:schemeClr>
                </a:solidFill>
                <a:latin typeface="Arial Rounded MT Bold" panose="020F0704030504030204" pitchFamily="34" charset="0"/>
                <a:cs typeface="Arial" panose="020B0604020202020204" pitchFamily="34" charset="0"/>
              </a:rPr>
              <a:t> en Internet!</a:t>
            </a:r>
          </a:p>
        </p:txBody>
      </p:sp>
    </p:spTree>
    <p:extLst>
      <p:ext uri="{BB962C8B-B14F-4D97-AF65-F5344CB8AC3E}">
        <p14:creationId xmlns:p14="http://schemas.microsoft.com/office/powerpoint/2010/main" val="537383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572B27-139C-1104-0E08-63D3958E7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 sz="4800" b="1" cap="none" dirty="0">
                <a:latin typeface="Arial Rounded MT Bold" panose="020F0704030504030204" pitchFamily="34" charset="0"/>
              </a:rPr>
              <a:t>Fuentes de consulta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1C669FC0-BABF-3914-56A1-081C465D23DD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141413" y="2368501"/>
            <a:ext cx="9305945" cy="39497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None/>
            </a:pPr>
            <a:r>
              <a:rPr lang="es-MX" sz="2000" dirty="0">
                <a:latin typeface="Arial" panose="020B0604020202020204" pitchFamily="34" charset="0"/>
                <a:cs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https://latam.kaspersky.com/resource-center/definitions/what-is-a-digital-footprint</a:t>
            </a:r>
            <a:endParaRPr lang="es-MX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None/>
            </a:pPr>
            <a:endParaRPr kumimoji="0" lang="es-MX" altLang="es-MX" sz="20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  <a:cs typeface="Arial" panose="020B0604020202020204" pitchFamily="34" charset="0"/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None/>
            </a:pPr>
            <a:r>
              <a:rPr lang="es-MX" sz="2000" dirty="0">
                <a:latin typeface="Arial" panose="020B0604020202020204" pitchFamily="34" charset="0"/>
                <a:cs typeface="Arial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https://protecciondatos-lopd.com/empresas/privacidad-digital</a:t>
            </a:r>
            <a:endParaRPr lang="es-MX" altLang="es-MX" sz="2000" dirty="0">
              <a:latin typeface="Arial" panose="020B0604020202020204" pitchFamily="34" charset="0"/>
              <a:cs typeface="Arial" panose="020B0604020202020204" pitchFamily="34" charset="0"/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None/>
            </a:pPr>
            <a:endParaRPr kumimoji="0" lang="es-MX" altLang="es-MX" sz="20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  <a:cs typeface="Arial" panose="020B0604020202020204" pitchFamily="34" charset="0"/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None/>
            </a:pPr>
            <a:r>
              <a:rPr kumimoji="0" lang="es-MX" altLang="es-MX" sz="20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https://www.unicef.org/es/end-violence/ciberacoso-que-es-y-como-detenerlo</a:t>
            </a:r>
            <a:endParaRPr kumimoji="0" lang="es-MX" altLang="es-MX" sz="20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None/>
            </a:pPr>
            <a:endParaRPr kumimoji="0" lang="es-MX" altLang="es-MX" sz="20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s-MX" sz="2000" dirty="0">
                <a:latin typeface="Arial" panose="020B0604020202020204" pitchFamily="34" charset="0"/>
                <a:cs typeface="Arial" panose="020B0604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https://www.mspy.com/es/blog/prevencion-del-ciberbullying-y-sexting</a:t>
            </a:r>
            <a:endParaRPr lang="es-MX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s-MX" sz="2000" dirty="0">
                <a:latin typeface="Arial" panose="020B0604020202020204" pitchFamily="34" charset="0"/>
                <a:cs typeface="Arial" panose="020B0604020202020204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Cómo navegar por Internet de manera segura | Ciudadanía | INCIBE</a:t>
            </a:r>
            <a:endParaRPr lang="es-MX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s-MX" sz="2000" dirty="0">
                <a:latin typeface="Arial" panose="020B0604020202020204" pitchFamily="34" charset="0"/>
                <a:cs typeface="Arial" panose="020B0604020202020204" pitchFamily="34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Consejos para una Navegación Segura | Revista .Seguridad</a:t>
            </a:r>
            <a:endParaRPr lang="es-MX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s-MX" sz="1400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s-MX" sz="1400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s-MX" altLang="es-MX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9594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7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7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7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7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7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7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A8B8BE-2323-DFC1-E8C0-9EEF876D0D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676275"/>
            <a:ext cx="8791575" cy="923925"/>
          </a:xfrm>
        </p:spPr>
        <p:txBody>
          <a:bodyPr/>
          <a:lstStyle/>
          <a:p>
            <a:r>
              <a:rPr lang="es-MX" b="1" cap="none" dirty="0">
                <a:latin typeface="Arial Rounded MT Bold" panose="020F0704030504030204" pitchFamily="34" charset="0"/>
              </a:rPr>
              <a:t>Introducción: 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C40A119-2202-F5E1-62D7-5263FF83E1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3" y="1600200"/>
            <a:ext cx="8791575" cy="1655762"/>
          </a:xfrm>
        </p:spPr>
        <p:txBody>
          <a:bodyPr>
            <a:noAutofit/>
          </a:bodyPr>
          <a:lstStyle/>
          <a:p>
            <a:r>
              <a:rPr lang="es-MX" cap="non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 la actualidad, internet es una herramienta esencial para estudiar, trabajar y comunicarse, pero también representa riesgos como virus, fraudes y robo de información. por ello, es fundamental practicar la navegación segura, que implica usar contraseñas fuertes, evitar enlaces sospechosos y actualizar el software. El instituto nacional de ciberseguridad de España (incibe) recomienda verificar que los sitios comiencen con "https://" y no compartir datos personales en páginas no verificadas. Además, la unam, a través de su revista seguridad, advierte sobre los peligros de conectarse a redes wi-fi públicas y destaca la importancia de mantener el navegador actualizado para prevenir ataques. Estas medidas permiten proteger la privacidad, evitar amenazas digitales y garantizar una experiencia segura en línea. La navegación segura no solo es una </a:t>
            </a:r>
            <a:r>
              <a:rPr lang="es-MX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práctica recomendada, sino una necesidad en un entorno cada vez más digitalizado.</a:t>
            </a:r>
          </a:p>
        </p:txBody>
      </p:sp>
    </p:spTree>
    <p:extLst>
      <p:ext uri="{BB962C8B-B14F-4D97-AF65-F5344CB8AC3E}">
        <p14:creationId xmlns:p14="http://schemas.microsoft.com/office/powerpoint/2010/main" val="2795913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7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6F3A66-4227-530D-BA74-6C404F3160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2028825"/>
            <a:ext cx="8791575" cy="1957388"/>
          </a:xfrm>
        </p:spPr>
        <p:txBody>
          <a:bodyPr/>
          <a:lstStyle/>
          <a:p>
            <a:r>
              <a:rPr lang="es-MX" b="1" cap="none" dirty="0">
                <a:latin typeface="Arial Rounded MT Bold" panose="020F0704030504030204" pitchFamily="34" charset="0"/>
              </a:rPr>
              <a:t>Desarrollo:</a:t>
            </a:r>
            <a:br>
              <a:rPr lang="es-MX" dirty="0"/>
            </a:br>
            <a:endParaRPr lang="es-MX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B233123-B573-D46E-9F9F-ACCDCC69294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-126207" y="3000375"/>
            <a:ext cx="4005262" cy="3315718"/>
          </a:xfrm>
          <a:prstGeom prst="rect">
            <a:avLst/>
          </a:prstGeom>
          <a:ln>
            <a:noFill/>
          </a:ln>
          <a:effectLst>
            <a:reflection blurRad="6350" stA="50000" endA="300" endPos="5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3CE560D6-415F-C695-065D-7ADF46BABF37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</a14:imgLayer>
                </a14:imgProps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6243638" y="0"/>
            <a:ext cx="5948362" cy="6858000"/>
          </a:xfrm>
          <a:prstGeom prst="rect">
            <a:avLst/>
          </a:prstGeom>
        </p:spPr>
      </p:pic>
      <p:sp>
        <p:nvSpPr>
          <p:cNvPr id="3" name="Subtítulo 2">
            <a:extLst>
              <a:ext uri="{FF2B5EF4-FFF2-40B4-BE49-F238E27FC236}">
                <a16:creationId xmlns:a16="http://schemas.microsoft.com/office/drawing/2014/main" id="{8D005143-6405-AC49-F21A-88D13CECE4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3602037"/>
            <a:ext cx="8791575" cy="2598737"/>
          </a:xfrm>
        </p:spPr>
        <p:txBody>
          <a:bodyPr>
            <a:normAutofit/>
          </a:bodyPr>
          <a:lstStyle/>
          <a:p>
            <a:r>
              <a:rPr lang="es-MX" cap="non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continuación, se presentan tres temas clave para una navegación segura y la protección de su información.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cap="non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s-MX" b="0" i="0" cap="none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ema 1. La huella digital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cap="non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s-MX" b="0" i="0" cap="none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ema 2. La privacidad digital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cap="non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s-MX" b="0" i="0" cap="none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ema 3. La prevención del ciberbullying y del sexting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MX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8521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7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7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7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7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99325DB8-C111-A0E0-342E-63D673C7073C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alphaModFix amt="85000"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C560231-DFF5-5704-39A5-40D140CAB6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3" y="322263"/>
            <a:ext cx="8791575" cy="2020887"/>
          </a:xfrm>
        </p:spPr>
        <p:txBody>
          <a:bodyPr/>
          <a:lstStyle/>
          <a:p>
            <a:r>
              <a:rPr lang="es-MX" b="1" cap="none" dirty="0">
                <a:latin typeface="Arial Rounded MT Bold" panose="020F0704030504030204" pitchFamily="34" charset="0"/>
                <a:cs typeface="Arial" panose="020B0604020202020204" pitchFamily="34" charset="0"/>
              </a:rPr>
              <a:t>La huella digital</a:t>
            </a:r>
            <a:br>
              <a:rPr lang="es-MX" b="1" dirty="0"/>
            </a:br>
            <a:endParaRPr lang="es-MX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E4E3BF5A-55D4-E04A-CED8-0323F4F4B5F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3000"/>
                    </a14:imgEffect>
                  </a14:imgLayer>
                </a14:imgProps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9337353" y="80169"/>
            <a:ext cx="2661289" cy="2020888"/>
          </a:xfrm>
          <a:prstGeom prst="rect">
            <a:avLst/>
          </a:prstGeom>
        </p:spPr>
      </p:pic>
      <p:sp>
        <p:nvSpPr>
          <p:cNvPr id="3" name="Subtítulo 2">
            <a:extLst>
              <a:ext uri="{FF2B5EF4-FFF2-40B4-BE49-F238E27FC236}">
                <a16:creationId xmlns:a16="http://schemas.microsoft.com/office/drawing/2014/main" id="{C73E48C7-DC2C-70B1-0601-0EF6125C65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3" y="2101057"/>
            <a:ext cx="8791575" cy="1655762"/>
          </a:xfrm>
        </p:spPr>
        <p:txBody>
          <a:bodyPr>
            <a:normAutofit fontScale="25000" lnSpcReduction="20000"/>
          </a:bodyPr>
          <a:lstStyle/>
          <a:p>
            <a:pPr>
              <a:buNone/>
            </a:pPr>
            <a:r>
              <a:rPr lang="es-MX" sz="8000" cap="non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 huella digital es toda la información que dejamos al usar internet, desde búsquedas, publicaciones y registros en sitios web hasta datos recogidos por cookies. Esta información puede ser utilizada por empresas, gobiernos o incluso ciberdelincuentes. Conocer nuestra huella digital nos ayuda a proteger mejor nuestra identidad en línea. </a:t>
            </a:r>
          </a:p>
          <a:p>
            <a:pPr>
              <a:buNone/>
            </a:pPr>
            <a:r>
              <a:rPr lang="es-MX" sz="8000" cap="non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continuación se mencionan algunas recomendaciones clave.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sz="8000" cap="non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Publicar con responsabilidad y pensar antes de compartir.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sz="8000" cap="non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Revisar con frecuencia la configuración de privacidad en redes sociales.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sz="8000" cap="non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Borrar el historial y las cookies periódicamente.</a:t>
            </a:r>
          </a:p>
          <a:p>
            <a:r>
              <a:rPr lang="es-MX" sz="8000" cap="non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Fuente de informacion: </a:t>
            </a:r>
          </a:p>
          <a:p>
            <a:r>
              <a:rPr lang="es-MX" sz="8000" cap="non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https://latam.kaspersky.com/resource-center/definitions/what-is-a-digital-footprint</a:t>
            </a:r>
          </a:p>
          <a:p>
            <a:endParaRPr lang="es-MX" dirty="0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60B23E1E-CFE9-E637-78A8-C99F3E422AD0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accent2">
                <a:tint val="45000"/>
                <a:satMod val="400000"/>
              </a:schemeClr>
            </a:duotone>
            <a:alphaModFix amt="7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33000"/>
                    </a14:imgEffect>
                  </a14:imgLayer>
                </a14:imgProps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 rot="5400000">
            <a:off x="-1096169" y="3226595"/>
            <a:ext cx="4192588" cy="200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60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50"/>
                            </p:stCondLst>
                            <p:childTnLst>
                              <p:par>
                                <p:cTn id="9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n 15">
            <a:extLst>
              <a:ext uri="{FF2B5EF4-FFF2-40B4-BE49-F238E27FC236}">
                <a16:creationId xmlns:a16="http://schemas.microsoft.com/office/drawing/2014/main" id="{8EDD438B-35A2-6F04-4985-6BD0726A797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 rot="16200000">
            <a:off x="-2490787" y="2490786"/>
            <a:ext cx="6857998" cy="1876423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6B8F3A6C-8370-AB8C-77CE-6B9CBBEA9B00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88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1876422" y="0"/>
            <a:ext cx="10315578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D6B2310-1B58-9B8E-DCAB-74BFAEA98F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362744"/>
            <a:ext cx="8791575" cy="1792287"/>
          </a:xfrm>
        </p:spPr>
        <p:txBody>
          <a:bodyPr/>
          <a:lstStyle/>
          <a:p>
            <a:r>
              <a:rPr lang="es-MX" b="1" cap="none" dirty="0">
                <a:latin typeface="Arial Rounded MT Bold" panose="020F0704030504030204" pitchFamily="34" charset="0"/>
              </a:rPr>
              <a:t>La privacidad digital</a:t>
            </a:r>
            <a:br>
              <a:rPr lang="es-MX" b="1" dirty="0"/>
            </a:br>
            <a:endParaRPr lang="es-MX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6CFFAB6-321A-7974-5EF3-B55F6D0975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3" y="1530351"/>
            <a:ext cx="8791575" cy="1655762"/>
          </a:xfrm>
        </p:spPr>
        <p:txBody>
          <a:bodyPr>
            <a:normAutofit fontScale="25000" lnSpcReduction="20000"/>
          </a:bodyPr>
          <a:lstStyle/>
          <a:p>
            <a:pPr>
              <a:buNone/>
            </a:pPr>
            <a:r>
              <a:rPr lang="es-MX" sz="8000" cap="non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 privacidad digital consiste en controlar cómo se recopila, almacena y comparte nuestra información personal en línea. Muchas aplicaciones y sitios web recolectan datos sin que el usuario lo note, lo que puede derivar en usos indebidos si no se toman precauciones.</a:t>
            </a:r>
          </a:p>
          <a:p>
            <a:pPr>
              <a:buNone/>
            </a:pPr>
            <a:r>
              <a:rPr lang="es-MX" sz="8000" b="1" cap="non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Consejos para cuidarla:</a:t>
            </a:r>
            <a:endParaRPr lang="es-MX" sz="8000" cap="none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s-MX" sz="8000" cap="non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Usar contraseñas robustas y únicas.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sz="8000" cap="non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Activar la verificación en dos pasos.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sz="8000" cap="non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 selectivo al permitir el acceso a datos personales.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sz="8000" cap="non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Leer los términos de uso antes de aceptar.</a:t>
            </a:r>
          </a:p>
          <a:p>
            <a:pPr>
              <a:buNone/>
            </a:pPr>
            <a:r>
              <a:rPr lang="es-MX" sz="8000" cap="non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Fuente de informacion:</a:t>
            </a:r>
          </a:p>
          <a:p>
            <a:r>
              <a:rPr lang="es-MX" sz="8000" cap="non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Protección de datos LOPD. </a:t>
            </a:r>
            <a:r>
              <a:rPr lang="es-MX" sz="8000" i="1" cap="non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privacidad digital: qué es y cómo protegerla.</a:t>
            </a:r>
            <a:r>
              <a:rPr lang="es-MX" sz="8000" cap="non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https://protecciondatos-lopd.com/empresas/privacidad-digital</a:t>
            </a:r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760861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7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7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7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7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7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7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7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7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>
            <a:extLst>
              <a:ext uri="{FF2B5EF4-FFF2-40B4-BE49-F238E27FC236}">
                <a16:creationId xmlns:a16="http://schemas.microsoft.com/office/drawing/2014/main" id="{F4B45874-C1E4-9FF1-3526-F2C375CDFCB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-2" y="685801"/>
            <a:ext cx="2386013" cy="6172198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FF92BF8-1976-63F8-9B8E-0990B9E7AD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406400"/>
            <a:ext cx="8791575" cy="2387600"/>
          </a:xfrm>
        </p:spPr>
        <p:txBody>
          <a:bodyPr>
            <a:normAutofit/>
          </a:bodyPr>
          <a:lstStyle/>
          <a:p>
            <a:r>
              <a:rPr lang="es-MX" sz="5300" b="1" cap="none" dirty="0">
                <a:latin typeface="Arial Rounded MT Bold" panose="020F0704030504030204" pitchFamily="34" charset="0"/>
              </a:rPr>
              <a:t>Prevención del ciberbullying y del sexting</a:t>
            </a:r>
            <a:br>
              <a:rPr lang="es-MX" b="1" dirty="0"/>
            </a:br>
            <a:endParaRPr lang="es-MX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D082A12-1951-1860-CDA1-BD0FE97F9C80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2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 contrast="-40000"/>
                    </a14:imgEffect>
                  </a14:imgLayer>
                </a14:imgProps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8472489" y="3614738"/>
            <a:ext cx="3719512" cy="3243261"/>
          </a:xfrm>
          <a:prstGeom prst="rect">
            <a:avLst/>
          </a:prstGeom>
        </p:spPr>
      </p:pic>
      <p:sp>
        <p:nvSpPr>
          <p:cNvPr id="3" name="Subtítulo 2">
            <a:extLst>
              <a:ext uri="{FF2B5EF4-FFF2-40B4-BE49-F238E27FC236}">
                <a16:creationId xmlns:a16="http://schemas.microsoft.com/office/drawing/2014/main" id="{F146901C-A935-9732-6601-877CDB4654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101851"/>
            <a:ext cx="8791575" cy="1655762"/>
          </a:xfrm>
        </p:spPr>
        <p:txBody>
          <a:bodyPr>
            <a:normAutofit fontScale="25000" lnSpcReduction="20000"/>
          </a:bodyPr>
          <a:lstStyle/>
          <a:p>
            <a:pPr>
              <a:buNone/>
            </a:pPr>
            <a:r>
              <a:rPr lang="es-MX" sz="8000" cap="non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 ciberbullying es una forma de acoso que se da a través de medios digitales como redes sociales o mensajería. El sexting, por otro lado, es el envío de contenido íntimo por medios digitales. Ambos comportamientos pueden tener consecuencias emocionales y legales graves, especialmente entre jóvenes.</a:t>
            </a:r>
          </a:p>
          <a:p>
            <a:pPr>
              <a:buNone/>
            </a:pPr>
            <a:r>
              <a:rPr lang="es-MX" sz="8000" b="1" cap="non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Acciones preventivas:</a:t>
            </a:r>
            <a:endParaRPr lang="es-MX" sz="8000" cap="none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s-MX" sz="8000" cap="non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compartir imágenes íntimas, ni siquiera con personas de confianza.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sz="8000" cap="non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Denunciar y guardar evidencia en caso de ciberacoso.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sz="8000" cap="non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Promover la empatía y el respeto en entornos digitales.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sz="8000" cap="non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Informarse sobre las consecuencias legales de estas prácticas.</a:t>
            </a:r>
          </a:p>
          <a:p>
            <a:pPr>
              <a:buNone/>
            </a:pPr>
            <a:r>
              <a:rPr lang="es-MX" sz="8000" cap="non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Fuente de información:</a:t>
            </a:r>
          </a:p>
          <a:p>
            <a:r>
              <a:rPr lang="es-MX" sz="8000" cap="non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https://www.unicef.org/es/end-violence/ciberacoso-que-es-y-como-detenerlo</a:t>
            </a:r>
          </a:p>
          <a:p>
            <a:endParaRPr lang="es-MX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FB60DFAF-00AD-0CE3-1B18-7A38FFDA4303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35000"/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colorTemperature colorTemp="5900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9586913" y="1227138"/>
            <a:ext cx="2605087" cy="2387600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8711B912-28E0-FCD1-0FCA-66298F6BA1F2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 amt="50000"/>
            <a:extLs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10772775" y="0"/>
            <a:ext cx="1419225" cy="1227138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24A1B9F0-3B9B-F490-F77F-6253C7FD669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837473B0-CC2E-450A-ABE3-18F120FF3D39}">
                <a1611:picAttrSrcUrl xmlns:a1611="http://schemas.microsoft.com/office/drawing/2016/11/main" r:id="rId14"/>
              </a:ext>
            </a:extLst>
          </a:blip>
          <a:stretch>
            <a:fillRect/>
          </a:stretch>
        </p:blipFill>
        <p:spPr>
          <a:xfrm>
            <a:off x="-1" y="1"/>
            <a:ext cx="2386014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481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7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7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7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7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7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7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7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7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3577F34-D318-B6DD-4A03-AB79B4E0A2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MX" b="1" cap="none" dirty="0">
                <a:latin typeface="Arial Rounded MT Bold" panose="020F0704030504030204" pitchFamily="34" charset="0"/>
              </a:rPr>
              <a:t>      Conclusión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58DBC79-CE88-315A-14E7-5A086B7A93D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anchor="ctr"/>
          <a:lstStyle/>
          <a:p>
            <a:r>
              <a:rPr lang="es-MX" cap="non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continuación, se presentan cinco recomendaciones fundamentales para garantizar una navegación segura en internet.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E44A5212-54A3-40E9-25F6-91B2E2BE11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200740" y="4629150"/>
            <a:ext cx="3357848" cy="2046797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2794E1D1-E363-A976-D62C-E3DF5F1FC2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876424" y="2524126"/>
            <a:ext cx="933449" cy="904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340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7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D4C8BB-AC80-1408-12C6-E51B836EDD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323077"/>
            <a:ext cx="8791575" cy="795338"/>
          </a:xfrm>
        </p:spPr>
        <p:txBody>
          <a:bodyPr/>
          <a:lstStyle/>
          <a:p>
            <a:r>
              <a:rPr lang="es-MX" b="1" cap="none" dirty="0">
                <a:latin typeface="Arial Rounded MT Bold" panose="020F0704030504030204" pitchFamily="34" charset="0"/>
                <a:cs typeface="Arial" panose="020B0604020202020204" pitchFamily="34" charset="0"/>
              </a:rPr>
              <a:t>Recomendaciones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FB78D3FE-22BA-FA07-2637-EB0201737F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r="71037"/>
          <a:stretch/>
        </p:blipFill>
        <p:spPr>
          <a:xfrm rot="19726960">
            <a:off x="9458540" y="-24681"/>
            <a:ext cx="2714624" cy="5455767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ABFA491F-3FA2-6507-1DB3-9CC41A239E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0" y="21549"/>
            <a:ext cx="2157413" cy="1521737"/>
          </a:xfrm>
          <a:prstGeom prst="rect">
            <a:avLst/>
          </a:prstGeom>
        </p:spPr>
      </p:pic>
      <p:sp>
        <p:nvSpPr>
          <p:cNvPr id="4" name="Rectangle 1">
            <a:extLst>
              <a:ext uri="{FF2B5EF4-FFF2-40B4-BE49-F238E27FC236}">
                <a16:creationId xmlns:a16="http://schemas.microsoft.com/office/drawing/2014/main" id="{1BE64969-0D5F-E095-9C9D-61F576910579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1876424" y="1118415"/>
            <a:ext cx="9920665" cy="5632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s-MX" altLang="es-MX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Utiliza contraseñas fuertes y únicas:</a:t>
            </a:r>
            <a:r>
              <a:rPr kumimoji="0" lang="es-MX" altLang="es-MX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Crea contraseñas complejas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s-MX" altLang="es-MX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que incluyan letras, 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s-MX" altLang="es-MX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números y símbolos, y evita usar la misma para diferentes sitios.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s-MX" altLang="es-MX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s-MX" altLang="es-MX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Mantén tu software actualizado:</a:t>
            </a:r>
            <a:r>
              <a:rPr kumimoji="0" lang="es-MX" altLang="es-MX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Asegúrate de que tu sistema operativo, </a:t>
            </a:r>
            <a:endParaRPr lang="es-MX" altLang="es-MX" cap="none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s-MX" altLang="es-MX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navegador y antivirus estén siempre con las últimas actualizaciones 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s-MX" altLang="es-MX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para protegerte de vulnerabilidades.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s-MX" altLang="es-MX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s-MX" altLang="es-MX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Navega en sitios web seguros:</a:t>
            </a:r>
            <a:r>
              <a:rPr kumimoji="0" lang="es-MX" altLang="es-MX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Verifica que las páginas tengan 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s-MX" altLang="es-MX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“https://” y un ícono de candado 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s-MX" altLang="es-MX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en la barra de direcciones antes de ingresar información personal.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s-MX" altLang="es-MX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s-MX" altLang="es-MX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Evita hacer clic en enlaces sospechosos:</a:t>
            </a:r>
            <a:r>
              <a:rPr kumimoji="0" lang="es-MX" altLang="es-MX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No abras correos electrónicos, 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s-MX" altLang="es-MX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mensajes o anuncios que provengan de fuentes 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s-MX" altLang="es-MX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desconocidas o que parezcan sospechosos.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s-MX" altLang="es-MX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s-MX" altLang="es-MX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Utiliza redes Wi-Fi seguras:</a:t>
            </a:r>
            <a:r>
              <a:rPr kumimoji="0" lang="es-MX" altLang="es-MX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Evita conectarte a redes públicas abiertas para realizar 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s-MX" altLang="es-MX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actividades sensibles; si es necesario, usa una VPN para proteger tu conexión.</a:t>
            </a:r>
          </a:p>
        </p:txBody>
      </p:sp>
    </p:spTree>
    <p:extLst>
      <p:ext uri="{BB962C8B-B14F-4D97-AF65-F5344CB8AC3E}">
        <p14:creationId xmlns:p14="http://schemas.microsoft.com/office/powerpoint/2010/main" val="1898697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7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7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7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7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7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7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7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7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7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7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7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47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47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47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CA80D679-99FC-3C89-9708-266C85F907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524001" y="3800872"/>
            <a:ext cx="3043238" cy="2685654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AFEA673-53A0-2C05-F907-B118984DF6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420812"/>
            <a:ext cx="8791575" cy="866775"/>
          </a:xfrm>
        </p:spPr>
        <p:txBody>
          <a:bodyPr/>
          <a:lstStyle/>
          <a:p>
            <a:r>
              <a:rPr lang="es-MX" b="1" cap="none" dirty="0">
                <a:latin typeface="Arial Rounded MT Bold" panose="020F0704030504030204" pitchFamily="34" charset="0"/>
              </a:rPr>
              <a:t>Para reflexión: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8634B64-891C-3143-A6AD-822A6F352E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458244"/>
            <a:ext cx="8791575" cy="1655762"/>
          </a:xfrm>
        </p:spPr>
        <p:txBody>
          <a:bodyPr>
            <a:normAutofit/>
          </a:bodyPr>
          <a:lstStyle/>
          <a:p>
            <a:r>
              <a:rPr lang="es-MX" cap="non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Navegar seguro en internet es fundamental para proteger nuestra información y evitar riesgos. Adoptar buenas prácticas y usar el sentido común, nos ayuda a cuidar nuestra privacidad y a disfrutar de la red con tranquilidad.</a:t>
            </a:r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049724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7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o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TM04033919[[fn=Circuito]]</Template>
  <TotalTime>230</TotalTime>
  <Words>821</Words>
  <Application>Microsoft Office PowerPoint</Application>
  <PresentationFormat>Panorámica</PresentationFormat>
  <Paragraphs>68</Paragraphs>
  <Slides>10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4" baseType="lpstr">
      <vt:lpstr>Arial</vt:lpstr>
      <vt:lpstr>Arial Rounded MT Bold</vt:lpstr>
      <vt:lpstr>Tw Cen MT</vt:lpstr>
      <vt:lpstr>Circuito</vt:lpstr>
      <vt:lpstr>¡Navegación segura  en Internet!</vt:lpstr>
      <vt:lpstr>Introducción: </vt:lpstr>
      <vt:lpstr>Desarrollo: </vt:lpstr>
      <vt:lpstr>La huella digital </vt:lpstr>
      <vt:lpstr>La privacidad digital </vt:lpstr>
      <vt:lpstr>Prevención del ciberbullying y del sexting </vt:lpstr>
      <vt:lpstr>      Conclusión</vt:lpstr>
      <vt:lpstr>Recomendaciones</vt:lpstr>
      <vt:lpstr>Para reflexión:</vt:lpstr>
      <vt:lpstr>Fuentes de consulta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 snow</dc:creator>
  <cp:lastModifiedBy>R snow</cp:lastModifiedBy>
  <cp:revision>4</cp:revision>
  <dcterms:created xsi:type="dcterms:W3CDTF">2025-05-15T00:41:56Z</dcterms:created>
  <dcterms:modified xsi:type="dcterms:W3CDTF">2025-05-22T02:45:29Z</dcterms:modified>
</cp:coreProperties>
</file>